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  <p:sldId id="264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C4F66-E375-B2C8-4664-21B31D874999}" v="1089" dt="2026-05-16T23:26:19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393"/>
  </p:normalViewPr>
  <p:slideViewPr>
    <p:cSldViewPr snapToGrid="0" snapToObjects="1">
      <p:cViewPr varScale="1">
        <p:scale>
          <a:sx n="125" d="100"/>
          <a:sy n="125" d="100"/>
        </p:scale>
        <p:origin x="12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Gainesville
The Front Door of Texas Rail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764894" cy="40011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rgbClr val="555555"/>
                </a:solidFill>
                <a:latin typeface="Aptos"/>
              </a:rPr>
              <a:t>Positioning North Texas</a:t>
            </a:r>
            <a:r>
              <a:rPr lang="en-US" sz="2000">
                <a:solidFill>
                  <a:srgbClr val="555555"/>
                </a:solidFill>
                <a:latin typeface="Aptos"/>
              </a:rPr>
              <a:t> for Rail Expansion</a:t>
            </a:r>
            <a:endParaRPr sz="2000">
              <a:solidFill>
                <a:srgbClr val="555555"/>
              </a:solidFill>
              <a:latin typeface="Aptos"/>
            </a:endParaRP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6126480"/>
            <a:ext cx="914400" cy="735020"/>
          </a:xfrm>
          <a:prstGeom prst="rect">
            <a:avLst/>
          </a:prstGeom>
        </p:spPr>
      </p:pic>
      <p:pic>
        <p:nvPicPr>
          <p:cNvPr id="8" name="Picture 7" descr="A road with railroad crossing and trees  AI-generated content may be incorrect.">
            <a:extLst>
              <a:ext uri="{FF2B5EF4-FFF2-40B4-BE49-F238E27FC236}">
                <a16:creationId xmlns:a16="http://schemas.microsoft.com/office/drawing/2014/main" id="{37C5BB96-B65D-456F-B433-DBE48E73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26" y="2344719"/>
            <a:ext cx="6446679" cy="3972049"/>
          </a:xfrm>
          <a:prstGeom prst="roundRect">
            <a:avLst>
              <a:gd name="adj" fmla="val 5000"/>
            </a:avLst>
          </a:prstGeom>
          <a:effectLst>
            <a:outerShdw blurRad="190500" dist="63500" dir="54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Start a Ripple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1. Search the Letter of Support
2. Sign
3. Share with 3 people
“Momentum starts with signal.”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82" y="6126480"/>
            <a:ext cx="914400" cy="735020"/>
          </a:xfrm>
          <a:prstGeom prst="rect">
            <a:avLst/>
          </a:prstGeom>
        </p:spPr>
      </p:pic>
      <p:pic>
        <p:nvPicPr>
          <p:cNvPr id="8" name="Picture 7" descr="A train tracks in a field  AI-generated content may be incorrect.">
            <a:extLst>
              <a:ext uri="{FF2B5EF4-FFF2-40B4-BE49-F238E27FC236}">
                <a16:creationId xmlns:a16="http://schemas.microsoft.com/office/drawing/2014/main" id="{568CEC00-34B1-00DD-77B7-92480496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41" y="3473592"/>
            <a:ext cx="6918776" cy="301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A38C53C-5CFC-C04A-E747-49B28D6C9E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8" t="32562" r="31178" b="30061"/>
          <a:stretch>
            <a:fillRect/>
          </a:stretch>
        </p:blipFill>
        <p:spPr>
          <a:xfrm>
            <a:off x="6516082" y="1709976"/>
            <a:ext cx="944933" cy="953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6854762" cy="5232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800" b="1" dirty="0">
                <a:solidFill>
                  <a:srgbClr val="222222"/>
                </a:solidFill>
                <a:latin typeface="Montserrat"/>
              </a:rPr>
              <a:t>Let’s Build the Front Door Together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Gainesville is ready.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82" y="6126480"/>
            <a:ext cx="914400" cy="735020"/>
          </a:xfrm>
          <a:prstGeom prst="rect">
            <a:avLst/>
          </a:prstGeom>
        </p:spPr>
      </p:pic>
      <p:pic>
        <p:nvPicPr>
          <p:cNvPr id="8" name="Picture 7" descr="A train tracks next to a road  AI-generated content may be incorrect.">
            <a:extLst>
              <a:ext uri="{FF2B5EF4-FFF2-40B4-BE49-F238E27FC236}">
                <a16:creationId xmlns:a16="http://schemas.microsoft.com/office/drawing/2014/main" id="{51E97B87-4945-CC66-062F-8B39DD86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775" y="1364481"/>
            <a:ext cx="3943350" cy="4572000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188A79B-1FB2-C6F4-B895-C6B4A57A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8" t="32562" r="31178" b="30061"/>
          <a:stretch>
            <a:fillRect/>
          </a:stretch>
        </p:blipFill>
        <p:spPr>
          <a:xfrm>
            <a:off x="478697" y="5178053"/>
            <a:ext cx="944933" cy="953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72CC3-0F05-70F5-A622-EA03ABD5715D}"/>
              </a:ext>
            </a:extLst>
          </p:cNvPr>
          <p:cNvSpPr txBox="1"/>
          <p:nvPr/>
        </p:nvSpPr>
        <p:spPr>
          <a:xfrm>
            <a:off x="1961360" y="5045432"/>
            <a:ext cx="370629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Contact:</a:t>
            </a:r>
          </a:p>
          <a:p>
            <a:r>
              <a:rPr lang="en-US">
                <a:ea typeface="Calibri"/>
                <a:cs typeface="Calibri"/>
              </a:rPr>
              <a:t>Tavia Evans </a:t>
            </a:r>
          </a:p>
          <a:p>
            <a:r>
              <a:rPr lang="en-US">
                <a:ea typeface="Calibri"/>
                <a:cs typeface="Calibri"/>
              </a:rPr>
              <a:t>(903)357-1724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Tavia@rippletogether</a:t>
            </a:r>
            <a:r>
              <a:rPr lang="en-US">
                <a:ea typeface="Calibri"/>
                <a:cs typeface="Calibri"/>
              </a:rPr>
              <a:t>.org</a:t>
            </a:r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From Advocate to Actionist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616392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000" dirty="0">
                <a:solidFill>
                  <a:srgbClr val="555555"/>
                </a:solidFill>
                <a:latin typeface="Aptos"/>
              </a:rPr>
              <a:t>• City-Designated Train Liaison
</a:t>
            </a:r>
            <a:r>
              <a:rPr sz="2000">
                <a:solidFill>
                  <a:srgbClr val="555555"/>
                </a:solidFill>
                <a:latin typeface="Aptos"/>
              </a:rPr>
              <a:t>• CRO, Ripples GVL</a:t>
            </a:r>
            <a:r>
              <a:rPr sz="2000" dirty="0">
                <a:solidFill>
                  <a:srgbClr val="555555"/>
                </a:solidFill>
                <a:latin typeface="Aptos"/>
              </a:rPr>
              <a:t>
</a:t>
            </a:r>
            <a:r>
              <a:rPr sz="2000">
                <a:solidFill>
                  <a:srgbClr val="555555"/>
                </a:solidFill>
                <a:latin typeface="Aptos"/>
              </a:rPr>
              <a:t>• Advocate for Passenger Rail Expansion</a:t>
            </a:r>
            <a:r>
              <a:rPr sz="2000" dirty="0">
                <a:solidFill>
                  <a:srgbClr val="555555"/>
                </a:solidFill>
                <a:latin typeface="Aptos"/>
              </a:rPr>
              <a:t>
</a:t>
            </a:r>
            <a:r>
              <a:rPr sz="2000">
                <a:solidFill>
                  <a:srgbClr val="555555"/>
                </a:solidFill>
                <a:latin typeface="Aptos"/>
              </a:rPr>
              <a:t>“Not waiting for rail expansion—</a:t>
            </a:r>
            <a:endParaRPr lang="en-US"/>
          </a:p>
          <a:p>
            <a:r>
              <a:rPr sz="2000">
                <a:solidFill>
                  <a:srgbClr val="555555"/>
                </a:solidFill>
                <a:latin typeface="Aptos"/>
              </a:rPr>
              <a:t>organizing</a:t>
            </a:r>
            <a:r>
              <a:rPr lang="en-US" sz="2000" dirty="0">
                <a:solidFill>
                  <a:srgbClr val="555555"/>
                </a:solidFill>
                <a:latin typeface="Aptos"/>
              </a:rPr>
              <a:t>   </a:t>
            </a:r>
            <a:r>
              <a:rPr sz="2000">
                <a:solidFill>
                  <a:srgbClr val="555555"/>
                </a:solidFill>
                <a:latin typeface="Aptos"/>
              </a:rPr>
              <a:t>for it.”</a:t>
            </a:r>
            <a:endParaRPr/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6126480"/>
            <a:ext cx="914400" cy="735020"/>
          </a:xfrm>
          <a:prstGeom prst="rect">
            <a:avLst/>
          </a:prstGeom>
        </p:spPr>
      </p:pic>
      <p:pic>
        <p:nvPicPr>
          <p:cNvPr id="8" name="Picture 7" descr="A person standing in a booth with a computer  AI-generated content may be incorrect.">
            <a:extLst>
              <a:ext uri="{FF2B5EF4-FFF2-40B4-BE49-F238E27FC236}">
                <a16:creationId xmlns:a16="http://schemas.microsoft.com/office/drawing/2014/main" id="{3697DB79-0424-4F88-9DF0-E33E7273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25"/>
          <a:stretch>
            <a:fillRect/>
          </a:stretch>
        </p:blipFill>
        <p:spPr>
          <a:xfrm>
            <a:off x="5438939" y="1711731"/>
            <a:ext cx="36576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Infrastructure That Signals Intent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560031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Rail-connected development capacity</a:t>
            </a:r>
            <a:endParaRPr lang="en-US" sz="2000">
              <a:solidFill>
                <a:srgbClr val="555555"/>
              </a:solidFill>
              <a:latin typeface="Aptos"/>
            </a:endParaRPr>
          </a:p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555555"/>
                </a:solidFill>
                <a:latin typeface="Aptos"/>
              </a:rPr>
              <a:t>Flexible Tenancy options</a:t>
            </a:r>
            <a:endParaRPr lang="en-US" sz="2000" dirty="0">
              <a:solidFill>
                <a:srgbClr val="555555"/>
              </a:solidFill>
              <a:latin typeface="Aptos"/>
            </a:endParaRPr>
          </a:p>
          <a:p>
            <a:pPr marL="342900" indent="-342900">
              <a:buFont typeface="Calibri"/>
              <a:buChar char="-"/>
            </a:pPr>
            <a:r>
              <a:rPr lang="en-US" sz="2000" dirty="0">
                <a:solidFill>
                  <a:srgbClr val="555555"/>
                </a:solidFill>
                <a:ea typeface="+mn-lt"/>
                <a:cs typeface="+mn-lt"/>
              </a:rPr>
              <a:t>10 </a:t>
            </a:r>
            <a:r>
              <a:rPr lang="en-US" sz="2000">
                <a:solidFill>
                  <a:srgbClr val="555555"/>
                </a:solidFill>
                <a:ea typeface="+mn-lt"/>
                <a:cs typeface="+mn-lt"/>
              </a:rPr>
              <a:t>Gigabit Fiber</a:t>
            </a:r>
            <a:r>
              <a:rPr lang="en-US" sz="2000" dirty="0">
                <a:solidFill>
                  <a:srgbClr val="555555"/>
                </a:solidFill>
                <a:ea typeface="+mn-lt"/>
                <a:cs typeface="+mn-lt"/>
              </a:rPr>
              <a:t> Optic</a:t>
            </a:r>
            <a:r>
              <a:rPr lang="en-US" sz="2000" dirty="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 </a:t>
            </a:r>
            <a:r>
              <a:rPr sz="2000" dirty="0">
                <a:solidFill>
                  <a:srgbClr val="555555"/>
                </a:solidFill>
                <a:latin typeface="Aptos"/>
              </a:rPr>
              <a:t>
</a:t>
            </a:r>
            <a:r>
              <a:rPr sz="2000">
                <a:solidFill>
                  <a:srgbClr val="555555"/>
                </a:solidFill>
                <a:latin typeface="Aptos"/>
              </a:rPr>
              <a:t>• Scalable </a:t>
            </a:r>
            <a:r>
              <a:rPr lang="en-US" sz="2000">
                <a:solidFill>
                  <a:srgbClr val="555555"/>
                </a:solidFill>
                <a:latin typeface="Aptos"/>
              </a:rPr>
              <a:t>Growth</a:t>
            </a:r>
            <a:r>
              <a:rPr sz="2000" dirty="0">
                <a:solidFill>
                  <a:srgbClr val="555555"/>
                </a:solidFill>
                <a:latin typeface="Aptos"/>
              </a:rPr>
              <a:t> </a:t>
            </a:r>
            <a:r>
              <a:rPr lang="en-US" sz="2000">
                <a:solidFill>
                  <a:srgbClr val="555555"/>
                </a:solidFill>
                <a:latin typeface="Aptos"/>
              </a:rPr>
              <a:t>Opportunities</a:t>
            </a:r>
          </a:p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555555"/>
                </a:solidFill>
                <a:latin typeface="Aptos"/>
              </a:rPr>
              <a:t>• Rail Spur access </a:t>
            </a:r>
            <a:r>
              <a:rPr sz="2000" dirty="0">
                <a:solidFill>
                  <a:srgbClr val="555555"/>
                </a:solidFill>
                <a:latin typeface="Aptos"/>
              </a:rPr>
              <a:t>
</a:t>
            </a:r>
            <a:endParaRPr lang="en-US" sz="2000">
              <a:solidFill>
                <a:srgbClr val="555555"/>
              </a:solidFill>
              <a:latin typeface="Aptos"/>
            </a:endParaRPr>
          </a:p>
        </p:txBody>
      </p:sp>
      <p:pic>
        <p:nvPicPr>
          <p:cNvPr id="8" name="Picture 7" descr="Camp Howze Industrial Rail Park Map"/>
          <p:cNvPicPr>
            <a:picLocks/>
          </p:cNvPicPr>
          <p:nvPr/>
        </p:nvPicPr>
        <p:blipFill>
          <a:blip r:embed="rId2"/>
          <a:srcRect b="28000"/>
          <a:stretch>
            <a:fillRect/>
          </a:stretch>
        </p:blipFill>
        <p:spPr>
          <a:xfrm>
            <a:off x="5344020" y="1917393"/>
            <a:ext cx="36576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5968279"/>
            <a:ext cx="914400" cy="735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8E5A32-74EC-C4C9-F5DD-A8313BFFA530}"/>
              </a:ext>
            </a:extLst>
          </p:cNvPr>
          <p:cNvSpPr txBox="1"/>
          <p:nvPr/>
        </p:nvSpPr>
        <p:spPr>
          <a:xfrm>
            <a:off x="108647" y="6515251"/>
            <a:ext cx="8895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https://www.gainesvilletxedc.com/featured-developments/camp-howze-industrial-rail-park/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Why Gainesville Matters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938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Positioned on I-35 Corridor
• Existing rail infrastructure
• Gateway between DFW &amp; OKC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6126480"/>
            <a:ext cx="914400" cy="735020"/>
          </a:xfrm>
          <a:prstGeom prst="rect">
            <a:avLst/>
          </a:prstGeom>
        </p:spPr>
      </p:pic>
      <p:pic>
        <p:nvPicPr>
          <p:cNvPr id="5" name="Picture 4" descr="A map with a route&#10;&#10;AI-generated content may be incorrect.">
            <a:extLst>
              <a:ext uri="{FF2B5EF4-FFF2-40B4-BE49-F238E27FC236}">
                <a16:creationId xmlns:a16="http://schemas.microsoft.com/office/drawing/2014/main" id="{DF586417-3F3F-B623-C6E9-9FC5A3E6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34" y="1027546"/>
            <a:ext cx="3028950" cy="546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blue and yellow eagle with stars&#10;&#10;AI-generated content may be incorrect.">
            <a:extLst>
              <a:ext uri="{FF2B5EF4-FFF2-40B4-BE49-F238E27FC236}">
                <a16:creationId xmlns:a16="http://schemas.microsoft.com/office/drawing/2014/main" id="{AC03E8AC-B305-353A-A804-94A5A8B8A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55" y="4085929"/>
            <a:ext cx="644866" cy="4105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A Multi-Modal Future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Transportation connectivity
• Economic revitalization
• Destination identity
• Regional access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856" y="6120200"/>
            <a:ext cx="914400" cy="735020"/>
          </a:xfrm>
          <a:prstGeom prst="rect">
            <a:avLst/>
          </a:prstGeom>
        </p:spPr>
      </p:pic>
      <p:pic>
        <p:nvPicPr>
          <p:cNvPr id="8" name="Picture 7" descr="A brick building with a van parked in front of it  AI-generated content may be incorrect.">
            <a:extLst>
              <a:ext uri="{FF2B5EF4-FFF2-40B4-BE49-F238E27FC236}">
                <a16:creationId xmlns:a16="http://schemas.microsoft.com/office/drawing/2014/main" id="{3F3725CA-9366-36B8-7201-4938A8BF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3" y="4109854"/>
            <a:ext cx="7513268" cy="2645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5433" y="419519"/>
            <a:ext cx="637071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sz="2800" b="1" dirty="0">
                <a:solidFill>
                  <a:srgbClr val="222222"/>
                </a:solidFill>
                <a:latin typeface="Montserrat"/>
              </a:rPr>
              <a:t>The Flyer Shouldn’t End Where </a:t>
            </a:r>
            <a:endParaRPr lang="en-US" dirty="0"/>
          </a:p>
          <a:p>
            <a:r>
              <a:rPr sz="2800" b="1">
                <a:solidFill>
                  <a:srgbClr val="222222"/>
                </a:solidFill>
                <a:latin typeface="Montserrat"/>
              </a:rPr>
              <a:t>Opportunity Begins</a:t>
            </a: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80,000+ annual riders
• Vital regional connector
• Foundation for expansion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856" y="6120200"/>
            <a:ext cx="914400" cy="735020"/>
          </a:xfrm>
          <a:prstGeom prst="rect">
            <a:avLst/>
          </a:prstGeom>
        </p:spPr>
      </p:pic>
      <p:pic>
        <p:nvPicPr>
          <p:cNvPr id="8" name="Picture 7" descr="A person in uniform standing next to a train  AI-generated content may be incorrect.">
            <a:extLst>
              <a:ext uri="{FF2B5EF4-FFF2-40B4-BE49-F238E27FC236}">
                <a16:creationId xmlns:a16="http://schemas.microsoft.com/office/drawing/2014/main" id="{3F4BCB94-308C-F6DC-4FA7-C6242F71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591" y="1555179"/>
            <a:ext cx="3138458" cy="413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6364243" cy="95410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Texas Is Growing Faster Than Its </a:t>
            </a:r>
            <a:endParaRPr lang="en-US"/>
          </a:p>
          <a:p>
            <a:r>
              <a:rPr sz="2800" b="1">
                <a:solidFill>
                  <a:srgbClr val="222222"/>
                </a:solidFill>
                <a:latin typeface="Montserrat"/>
              </a:rPr>
              <a:t>Mobility Systems</a:t>
            </a: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I-35 congestion increasing
• Rail funding instability
• Regional coordination gaps</a:t>
            </a: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856" y="6120200"/>
            <a:ext cx="914400" cy="735020"/>
          </a:xfrm>
          <a:prstGeom prst="rect">
            <a:avLst/>
          </a:prstGeom>
        </p:spPr>
      </p:pic>
      <p:pic>
        <p:nvPicPr>
          <p:cNvPr id="8" name="Picture 7" descr="A train on the tracks with cars in the background  AI-generated content may be incorrect.">
            <a:extLst>
              <a:ext uri="{FF2B5EF4-FFF2-40B4-BE49-F238E27FC236}">
                <a16:creationId xmlns:a16="http://schemas.microsoft.com/office/drawing/2014/main" id="{3517E904-E07F-F38D-4D29-2A5DFD8E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46" y="2590085"/>
            <a:ext cx="6503176" cy="389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5570756" cy="5232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800" b="1" dirty="0">
                <a:solidFill>
                  <a:srgbClr val="222222"/>
                </a:solidFill>
                <a:latin typeface="Montserrat"/>
              </a:rPr>
              <a:t>Why </a:t>
            </a:r>
            <a:r>
              <a:rPr lang="en-US" sz="2800" b="1" dirty="0">
                <a:solidFill>
                  <a:srgbClr val="222222"/>
                </a:solidFill>
                <a:latin typeface="Montserrat"/>
              </a:rPr>
              <a:t>Gainesville?</a:t>
            </a:r>
            <a:r>
              <a:rPr sz="2800" b="1">
                <a:solidFill>
                  <a:srgbClr val="222222"/>
                </a:solidFill>
                <a:latin typeface="Montserrat"/>
              </a:rPr>
              <a:t> Why Now</a:t>
            </a:r>
            <a:r>
              <a:rPr lang="en-US" sz="2800" b="1">
                <a:solidFill>
                  <a:srgbClr val="222222"/>
                </a:solidFill>
                <a:latin typeface="Montserrat"/>
              </a:rPr>
              <a:t>?</a:t>
            </a:r>
            <a:endParaRPr sz="2800" b="1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4846320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>
                <a:solidFill>
                  <a:srgbClr val="555555"/>
                </a:solidFill>
                <a:latin typeface="Aptos"/>
              </a:rPr>
              <a:t>• Expansion-ready infrastructure
• Strategic location
• Community momentum
• Speed to implementation</a:t>
            </a:r>
          </a:p>
        </p:txBody>
      </p:sp>
      <p:pic>
        <p:nvPicPr>
          <p:cNvPr id="8" name="Picture 7" descr="Southwest Chief and Heartland Flyer rail route map"/>
          <p:cNvPicPr>
            <a:picLocks noChangeAspect="1"/>
          </p:cNvPicPr>
          <p:nvPr/>
        </p:nvPicPr>
        <p:blipFill>
          <a:blip r:embed="rId2"/>
          <a:srcRect l="1948" t="-577" r="-1948" b="385"/>
          <a:stretch>
            <a:fillRect/>
          </a:stretch>
        </p:blipFill>
        <p:spPr>
          <a:xfrm>
            <a:off x="5486400" y="1371600"/>
            <a:ext cx="3657603" cy="4122717"/>
          </a:xfrm>
          <a:prstGeom prst="roundRect">
            <a:avLst>
              <a:gd name="adj" fmla="val 5000"/>
            </a:avLst>
          </a:prstGeom>
          <a:effectLst>
            <a:outerShdw blurRad="190500" dist="635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182" y="6126480"/>
            <a:ext cx="914400" cy="735020"/>
          </a:xfrm>
          <a:prstGeom prst="rect">
            <a:avLst/>
          </a:prstGeom>
        </p:spPr>
      </p:pic>
      <p:pic>
        <p:nvPicPr>
          <p:cNvPr id="5" name="Picture 4" descr="A blue and yellow eagle with stars&#10;&#10;AI-generated content may be incorrect.">
            <a:extLst>
              <a:ext uri="{FF2B5EF4-FFF2-40B4-BE49-F238E27FC236}">
                <a16:creationId xmlns:a16="http://schemas.microsoft.com/office/drawing/2014/main" id="{F3DAE213-C786-23EC-BA48-CD5EEE690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467" y="5137961"/>
            <a:ext cx="415476" cy="2681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3B2A"/>
          </a:solidFill>
          <a:ln>
            <a:solidFill>
              <a:srgbClr val="8C3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7315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222222"/>
                </a:solidFill>
                <a:latin typeface="Montserrat"/>
              </a:rPr>
              <a:t>Stronger Through Alignment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2947987" cy="1015663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sz="2000" dirty="0">
                <a:solidFill>
                  <a:srgbClr val="555555"/>
                </a:solidFill>
                <a:latin typeface="Aptos"/>
              </a:rPr>
              <a:t>• </a:t>
            </a:r>
            <a:r>
              <a:rPr lang="en-US" sz="2000">
                <a:solidFill>
                  <a:srgbClr val="555555"/>
                </a:solidFill>
                <a:latin typeface="Aptos"/>
              </a:rPr>
              <a:t>Business</a:t>
            </a:r>
            <a:r>
              <a:rPr lang="en-US" sz="2000" dirty="0">
                <a:solidFill>
                  <a:srgbClr val="555555"/>
                </a:solidFill>
                <a:latin typeface="Aptos"/>
              </a:rPr>
              <a:t> Organizations</a:t>
            </a:r>
            <a:r>
              <a:rPr sz="2000" dirty="0">
                <a:solidFill>
                  <a:srgbClr val="555555"/>
                </a:solidFill>
                <a:latin typeface="Aptos"/>
              </a:rPr>
              <a:t>
• Civic </a:t>
            </a:r>
            <a:r>
              <a:rPr lang="en-US" sz="2000" dirty="0">
                <a:solidFill>
                  <a:srgbClr val="555555"/>
                </a:solidFill>
                <a:latin typeface="Aptos"/>
              </a:rPr>
              <a:t>leadership</a:t>
            </a:r>
            <a:endParaRPr lang="en-US" dirty="0"/>
          </a:p>
          <a:p>
            <a:r>
              <a:rPr sz="2000">
                <a:solidFill>
                  <a:srgbClr val="555555"/>
                </a:solidFill>
                <a:latin typeface="Aptos"/>
              </a:rPr>
              <a:t>• Regional collaboration</a:t>
            </a:r>
            <a:endParaRPr>
              <a:ea typeface="Calibri"/>
              <a:cs typeface="Calibri"/>
            </a:endParaRPr>
          </a:p>
        </p:txBody>
      </p:sp>
      <p:pic>
        <p:nvPicPr>
          <p:cNvPr id="7" name="Picture 6" descr="GVLCity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27" y="6120663"/>
            <a:ext cx="914400" cy="73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301C32-52FD-AD66-C8E5-C8BFAAF91995}"/>
              </a:ext>
            </a:extLst>
          </p:cNvPr>
          <p:cNvSpPr txBox="1"/>
          <p:nvPr/>
        </p:nvSpPr>
        <p:spPr>
          <a:xfrm>
            <a:off x="822644" y="2748737"/>
            <a:ext cx="5742685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rgbClr val="555555"/>
              </a:solidFill>
              <a:latin typeface="Aptos"/>
              <a:ea typeface="Aptos"/>
              <a:cs typeface="Aptos"/>
            </a:endParaRPr>
          </a:p>
          <a:p>
            <a:r>
              <a:rPr sz="2000" b="0" i="0">
                <a:solidFill>
                  <a:srgbClr val="000000"/>
                </a:solidFill>
                <a:latin typeface="Aptos"/>
                <a:ea typeface="Aptos"/>
                <a:cs typeface="Aptos"/>
              </a:rPr>
              <a:t>​</a:t>
            </a:r>
            <a:endParaRPr lang="en-US">
              <a:ea typeface="Calibri"/>
              <a:cs typeface="Calibri"/>
            </a:endParaRPr>
          </a:p>
          <a:p>
            <a:pPr algn="ctr"/>
            <a:endParaRPr lang="en-US"/>
          </a:p>
        </p:txBody>
      </p:sp>
      <p:pic>
        <p:nvPicPr>
          <p:cNvPr id="10" name="Picture 9" descr="A group of people wearing matching t-shirts&#10;&#10;AI-generated content may be incorrect.">
            <a:extLst>
              <a:ext uri="{FF2B5EF4-FFF2-40B4-BE49-F238E27FC236}">
                <a16:creationId xmlns:a16="http://schemas.microsoft.com/office/drawing/2014/main" id="{62008C9D-D0FB-01C3-9268-33CC6F71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10" y="3241056"/>
            <a:ext cx="4223959" cy="274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253</Words>
  <Application>Microsoft Macintosh PowerPoint</Application>
  <PresentationFormat>On-screen Show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Tavia Michelle</cp:lastModifiedBy>
  <cp:revision>290</cp:revision>
  <dcterms:created xsi:type="dcterms:W3CDTF">2013-01-27T09:14:16Z</dcterms:created>
  <dcterms:modified xsi:type="dcterms:W3CDTF">2026-05-18T23:48:13Z</dcterms:modified>
  <cp:category/>
</cp:coreProperties>
</file>